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1" r:id="rId2"/>
    <p:sldId id="256" r:id="rId3"/>
    <p:sldId id="257" r:id="rId4"/>
    <p:sldId id="258" r:id="rId5"/>
    <p:sldId id="261" r:id="rId6"/>
    <p:sldId id="262" r:id="rId7"/>
    <p:sldId id="275" r:id="rId8"/>
    <p:sldId id="276" r:id="rId9"/>
    <p:sldId id="277" r:id="rId10"/>
    <p:sldId id="260" r:id="rId11"/>
    <p:sldId id="263" r:id="rId12"/>
    <p:sldId id="278" r:id="rId13"/>
    <p:sldId id="266" r:id="rId14"/>
    <p:sldId id="265" r:id="rId15"/>
    <p:sldId id="264" r:id="rId16"/>
    <p:sldId id="268" r:id="rId17"/>
    <p:sldId id="269" r:id="rId18"/>
    <p:sldId id="279" r:id="rId19"/>
    <p:sldId id="270" r:id="rId20"/>
    <p:sldId id="267" r:id="rId21"/>
    <p:sldId id="271" r:id="rId22"/>
    <p:sldId id="272" r:id="rId23"/>
    <p:sldId id="274" r:id="rId24"/>
    <p:sldId id="273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9"/>
    <p:restoredTop sz="89650"/>
  </p:normalViewPr>
  <p:slideViewPr>
    <p:cSldViewPr snapToGrid="0" snapToObjects="1">
      <p:cViewPr varScale="1">
        <p:scale>
          <a:sx n="77" d="100"/>
          <a:sy n="77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A050B-87DA-404A-A1EB-5CF40CCE6B73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FFC7F-6551-6149-8154-032D989F4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74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FFC7F-6551-6149-8154-032D989F48D4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FFC7F-6551-6149-8154-032D989F48D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2830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14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291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9765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31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25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42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2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286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99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26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81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454F-F3BC-F747-8A99-2D76A0E8986E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A1EA0-A0C6-A643-B5FA-1D1859F9B9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62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678679"/>
            <a:ext cx="11949193" cy="54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491067" y="772429"/>
            <a:ext cx="6672427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4000" b="1" dirty="0" smtClean="0">
                <a:solidFill>
                  <a:schemeClr val="bg1"/>
                </a:solidFill>
              </a:rPr>
              <a:t>落地场景：蓝盾防火墙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7" y="1481029"/>
            <a:ext cx="8790487" cy="49347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0"/>
            <a:ext cx="5372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794129" y="1071640"/>
            <a:ext cx="5334694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主线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2: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模型本身安全性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827646" y="1904361"/>
            <a:ext cx="10754754" cy="3040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charset="0"/>
              <a:buChar char="•"/>
            </a:pPr>
            <a:r>
              <a:rPr kumimoji="1" lang="zh-CN" altLang="en-US" sz="4000" b="1" dirty="0" smtClean="0">
                <a:solidFill>
                  <a:schemeClr val="bg1"/>
                </a:solidFill>
              </a:rPr>
              <a:t>前提：模型有价值，准确度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&amp;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延迟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&amp;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吞吐达标</a:t>
            </a:r>
            <a:endParaRPr kumimoji="1" lang="en-US" altLang="zh-CN" sz="4000" b="1" dirty="0" smtClean="0">
              <a:solidFill>
                <a:schemeClr val="bg1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kumimoji="1" lang="zh-CN" altLang="en-US" sz="4000" b="1" dirty="0" smtClean="0">
                <a:solidFill>
                  <a:schemeClr val="bg1"/>
                </a:solidFill>
              </a:rPr>
              <a:t>对抗样本：人造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/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机制</a:t>
            </a:r>
            <a:endParaRPr kumimoji="1" lang="en-US" altLang="zh-CN" sz="4000" b="1" dirty="0" smtClean="0">
              <a:solidFill>
                <a:schemeClr val="bg1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kumimoji="1" lang="zh-CN" altLang="en-US" sz="4000" b="1" dirty="0" smtClean="0">
                <a:solidFill>
                  <a:schemeClr val="bg1"/>
                </a:solidFill>
              </a:rPr>
              <a:t>样本逃逸：逃逸沙箱，逃逸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AI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模型</a:t>
            </a:r>
            <a:endParaRPr kumimoji="1" lang="en-US" altLang="zh-CN" sz="4000" b="1" dirty="0" smtClean="0">
              <a:solidFill>
                <a:schemeClr val="bg1"/>
              </a:solidFill>
            </a:endParaRPr>
          </a:p>
          <a:p>
            <a:pPr marL="571500" indent="-571500" algn="l">
              <a:buFont typeface="Arial" charset="0"/>
              <a:buChar char="•"/>
            </a:pPr>
            <a:r>
              <a:rPr kumimoji="1" lang="zh-CN" altLang="en-US" sz="4000" b="1" dirty="0" smtClean="0">
                <a:solidFill>
                  <a:schemeClr val="bg1"/>
                </a:solidFill>
              </a:rPr>
              <a:t>对抗样本：图像，语音，自然语言无所不在</a:t>
            </a:r>
            <a:endParaRPr kumimoji="1" lang="en-US" altLang="zh-CN" sz="4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2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388773" y="1122440"/>
            <a:ext cx="5114561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主线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2: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对抗样本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 - CV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5" y="2005960"/>
            <a:ext cx="11044391" cy="348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9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1878906" y="741440"/>
            <a:ext cx="3742961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对抗样本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-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NLP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3" y="1450040"/>
            <a:ext cx="8773554" cy="49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1878907" y="741440"/>
            <a:ext cx="2286694" cy="727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b="1" smtClean="0">
                <a:solidFill>
                  <a:schemeClr val="bg1"/>
                </a:solidFill>
              </a:rPr>
              <a:t>模型偷取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2" y="1468504"/>
            <a:ext cx="8536487" cy="49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1878906" y="741440"/>
            <a:ext cx="2760828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b="1" smtClean="0">
                <a:solidFill>
                  <a:schemeClr val="bg1"/>
                </a:solidFill>
              </a:rPr>
              <a:t>AI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模型防攻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3" y="1450040"/>
            <a:ext cx="8621154" cy="48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1878906" y="741440"/>
            <a:ext cx="3861493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4000" b="1" dirty="0" smtClean="0">
                <a:solidFill>
                  <a:schemeClr val="bg1"/>
                </a:solidFill>
              </a:rPr>
              <a:t>主线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3: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zh-CN" altLang="en-US" sz="4000" b="1" dirty="0" smtClean="0">
                <a:solidFill>
                  <a:srgbClr val="FF0000"/>
                </a:solidFill>
              </a:rPr>
              <a:t>客户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数据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3" y="1450039"/>
            <a:ext cx="8621154" cy="48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3" y="710451"/>
            <a:ext cx="8435170" cy="57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1878907" y="741440"/>
            <a:ext cx="4471094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b="1" dirty="0" err="1" smtClean="0">
                <a:solidFill>
                  <a:schemeClr val="bg1"/>
                </a:solidFill>
              </a:rPr>
              <a:t>NYTimes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数据泄漏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3" y="1481029"/>
            <a:ext cx="8102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4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07" y="1450040"/>
            <a:ext cx="8384087" cy="4749671"/>
          </a:xfrm>
          <a:prstGeom prst="rect">
            <a:avLst/>
          </a:prstGeom>
        </p:spPr>
      </p:pic>
      <p:sp>
        <p:nvSpPr>
          <p:cNvPr id="5" name="副标题 2"/>
          <p:cNvSpPr txBox="1">
            <a:spLocks/>
          </p:cNvSpPr>
          <p:nvPr/>
        </p:nvSpPr>
        <p:spPr>
          <a:xfrm>
            <a:off x="1878906" y="741440"/>
            <a:ext cx="5774961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4000" b="1" dirty="0" smtClean="0">
                <a:solidFill>
                  <a:schemeClr val="bg1"/>
                </a:solidFill>
              </a:rPr>
              <a:t>以数据为</a:t>
            </a:r>
            <a:r>
              <a:rPr kumimoji="1" lang="zh-CN" altLang="en-US" sz="4000" b="1" smtClean="0">
                <a:solidFill>
                  <a:schemeClr val="bg1"/>
                </a:solidFill>
              </a:rPr>
              <a:t>中心的安全框架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" y="348692"/>
            <a:ext cx="12191570" cy="52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677333" y="741440"/>
            <a:ext cx="10646196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设计理念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=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整体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+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安全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+ 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隐私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 +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AI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+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区块链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81" y="1481029"/>
            <a:ext cx="81407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0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1878906" y="741440"/>
            <a:ext cx="4013894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4000" b="1" dirty="0" smtClean="0">
                <a:solidFill>
                  <a:schemeClr val="bg1"/>
                </a:solidFill>
              </a:rPr>
              <a:t>系统设计 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3" y="1481029"/>
            <a:ext cx="8401020" cy="47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2031303" y="741440"/>
            <a:ext cx="3285761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4000" b="1" smtClean="0">
                <a:solidFill>
                  <a:schemeClr val="bg1"/>
                </a:solidFill>
              </a:rPr>
              <a:t>基因组分析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67" y="1481029"/>
            <a:ext cx="81026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6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331401" y="1433088"/>
            <a:ext cx="3285761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4000" b="1" dirty="0" smtClean="0">
                <a:solidFill>
                  <a:schemeClr val="bg1"/>
                </a:solidFill>
              </a:rPr>
              <a:t>合作伙伴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85" y="2460152"/>
            <a:ext cx="6674301" cy="1649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7" y="2864325"/>
            <a:ext cx="5211233" cy="164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541867" y="804509"/>
            <a:ext cx="3860800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4000" b="1" dirty="0" smtClean="0">
                <a:solidFill>
                  <a:schemeClr val="bg1"/>
                </a:solidFill>
              </a:rPr>
              <a:t>结论</a:t>
            </a:r>
            <a:r>
              <a:rPr kumimoji="1" lang="en-US" altLang="zh-CN" sz="4000" b="1" dirty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Take Away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541867" y="1676399"/>
            <a:ext cx="11040533" cy="4605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Security &amp; Privacy will be one of the biggest challenges in deploying AI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Building a responsible data economy is critical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These require community effort</a:t>
            </a:r>
          </a:p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kumimoji="1" lang="zh-CN" altLang="en-US" sz="3200" b="1" dirty="0" smtClean="0">
                <a:solidFill>
                  <a:schemeClr val="bg1"/>
                </a:solidFill>
              </a:rPr>
              <a:t>中国的</a:t>
            </a:r>
            <a:r>
              <a:rPr kumimoji="1" lang="en-US" altLang="zh-CN" sz="3200" b="1" dirty="0" smtClean="0">
                <a:solidFill>
                  <a:schemeClr val="bg1"/>
                </a:solidFill>
              </a:rPr>
              <a:t>AI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3200" b="1" dirty="0" smtClean="0">
                <a:solidFill>
                  <a:schemeClr val="bg1"/>
                </a:solidFill>
              </a:rPr>
              <a:t>&amp;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 信息安全产业将会继续以被动式快速发展前进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5266267" y="2785709"/>
            <a:ext cx="1557867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4000" b="1" dirty="0" smtClean="0">
                <a:solidFill>
                  <a:schemeClr val="bg1"/>
                </a:solidFill>
              </a:rPr>
              <a:t>QA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？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5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>
            <a:spLocks/>
          </p:cNvSpPr>
          <p:nvPr/>
        </p:nvSpPr>
        <p:spPr>
          <a:xfrm>
            <a:off x="1490133" y="2162701"/>
            <a:ext cx="9144000" cy="2672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b="1" dirty="0" smtClean="0">
                <a:solidFill>
                  <a:schemeClr val="bg1"/>
                </a:solidFill>
              </a:rPr>
              <a:t>AI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&amp;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Security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：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Lessons, Challenges and Future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Directions in China</a:t>
            </a:r>
            <a:endParaRPr kumimoji="1" lang="en-US" altLang="zh-CN" sz="4000" b="1" dirty="0" smtClean="0">
              <a:solidFill>
                <a:schemeClr val="bg1"/>
              </a:solidFill>
            </a:endParaRPr>
          </a:p>
          <a:p>
            <a:r>
              <a:rPr kumimoji="1" lang="en-US" altLang="zh-CN" sz="4000" b="1" dirty="0" smtClean="0">
                <a:solidFill>
                  <a:schemeClr val="bg1"/>
                </a:solidFill>
              </a:rPr>
              <a:t>Wei Jiang 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江纬</a:t>
            </a:r>
            <a:endParaRPr kumimoji="1" lang="en-US" altLang="zh-CN" sz="4000" b="1" dirty="0" smtClean="0">
              <a:solidFill>
                <a:schemeClr val="bg1"/>
              </a:solidFill>
            </a:endParaRPr>
          </a:p>
          <a:p>
            <a:r>
              <a:rPr kumimoji="1" lang="en-US" altLang="zh-CN" sz="4000" b="1" dirty="0" smtClean="0">
                <a:solidFill>
                  <a:schemeClr val="bg1"/>
                </a:solidFill>
              </a:rPr>
              <a:t>AI Department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22" y="4704522"/>
            <a:ext cx="2153477" cy="21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3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3" y="1468504"/>
            <a:ext cx="8128000" cy="458470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1878906" y="741440"/>
            <a:ext cx="7465510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致谢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Dawn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Song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&amp; </a:t>
            </a:r>
            <a:r>
              <a:rPr kumimoji="1" lang="en-US" altLang="zh-CN" sz="4000" b="1" dirty="0" err="1" smtClean="0">
                <a:solidFill>
                  <a:schemeClr val="bg1"/>
                </a:solidFill>
              </a:rPr>
              <a:t>Yubin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 Yang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1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1878906" y="741440"/>
            <a:ext cx="2032694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b="1" dirty="0">
                <a:solidFill>
                  <a:schemeClr val="bg1"/>
                </a:solidFill>
              </a:rPr>
              <a:t>3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条主线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878905" y="2417840"/>
            <a:ext cx="8045024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4000" b="1" dirty="0" smtClean="0">
                <a:solidFill>
                  <a:schemeClr val="bg1"/>
                </a:solidFill>
              </a:rPr>
              <a:t>1.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AI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技术</a:t>
            </a:r>
            <a:r>
              <a:rPr kumimoji="1" lang="zh-CN" altLang="en-US" sz="4000" b="1" dirty="0" smtClean="0">
                <a:solidFill>
                  <a:srgbClr val="FF0000"/>
                </a:solidFill>
              </a:rPr>
              <a:t>赋能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信息安全领域（传统）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878904" y="3739940"/>
            <a:ext cx="7614720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4000" b="1" dirty="0" smtClean="0">
                <a:solidFill>
                  <a:schemeClr val="bg1"/>
                </a:solidFill>
              </a:rPr>
              <a:t>2.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AI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模型本身安全性问题（前沿）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1878902" y="4833829"/>
            <a:ext cx="7139591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4000" b="1" dirty="0" smtClean="0">
                <a:solidFill>
                  <a:schemeClr val="bg1"/>
                </a:solidFill>
              </a:rPr>
              <a:t>3.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客户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数据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7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1878906" y="741440"/>
            <a:ext cx="6333761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b="1" dirty="0" smtClean="0">
                <a:solidFill>
                  <a:schemeClr val="bg1"/>
                </a:solidFill>
              </a:rPr>
              <a:t>主线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1: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AI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“</a:t>
            </a:r>
            <a:r>
              <a:rPr kumimoji="1" lang="zh-CN" altLang="en-US" sz="4000" b="1" dirty="0">
                <a:solidFill>
                  <a:schemeClr val="bg1"/>
                </a:solidFill>
              </a:rPr>
              <a:t>赋能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”信息安全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3" y="1481029"/>
            <a:ext cx="8157633" cy="45072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83859" y="4527176"/>
            <a:ext cx="6006353" cy="6813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11264900" cy="3352800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457200" y="1026318"/>
            <a:ext cx="6333761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4000" b="1" dirty="0" smtClean="0">
                <a:solidFill>
                  <a:schemeClr val="bg1"/>
                </a:solidFill>
              </a:rPr>
              <a:t>ML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框架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48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21" y="1061823"/>
            <a:ext cx="6028266" cy="5372844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2624321" y="353223"/>
            <a:ext cx="2252480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4000" b="1" smtClean="0">
                <a:solidFill>
                  <a:schemeClr val="bg1"/>
                </a:solidFill>
              </a:rPr>
              <a:t>特征工程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3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79112" cy="710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3" y="1515534"/>
            <a:ext cx="9165059" cy="5054599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1979113" y="710451"/>
            <a:ext cx="1255154" cy="70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4000" b="1" smtClean="0">
                <a:solidFill>
                  <a:schemeClr val="bg1"/>
                </a:solidFill>
              </a:rPr>
              <a:t>权重</a:t>
            </a:r>
            <a:endParaRPr kumimoji="1"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213</Words>
  <Application>Microsoft Macintosh PowerPoint</Application>
  <PresentationFormat>Widescreen</PresentationFormat>
  <Paragraphs>40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DengXian</vt:lpstr>
      <vt:lpstr>DengXian Light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 Jiang</dc:creator>
  <cp:lastModifiedBy>Wei Jiang</cp:lastModifiedBy>
  <cp:revision>38</cp:revision>
  <dcterms:created xsi:type="dcterms:W3CDTF">2020-03-24T09:09:16Z</dcterms:created>
  <dcterms:modified xsi:type="dcterms:W3CDTF">2020-04-23T06:20:06Z</dcterms:modified>
</cp:coreProperties>
</file>